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88825" cy="6858000"/>
  <p:notesSz cx="6858000" cy="9144000"/>
  <p:embeddedFontLst>
    <p:embeddedFont>
      <p:font typeface="Corbel" panose="020B0503020204020204" pitchFamily="3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839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66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6525ac54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6525ac54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g46525ac54c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6525ac54c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6525ac54c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g46525ac54c_1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4659e1b8a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4659e1b8a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4659e1b8aa_0_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659e1b8aa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659e1b8aa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6" name="Google Shape;136;g4659e1b8aa_0_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rgbClr val="EAF2F8"/>
            </a:gs>
            <a:gs pos="58000">
              <a:srgbClr val="D8E5F1"/>
            </a:gs>
            <a:gs pos="100000">
              <a:schemeClr val="lt2"/>
            </a:gs>
          </a:gsLst>
          <a:lin ang="14400000" scaled="0"/>
        </a:gra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" descr="Looking up to clouds and blue sky surrounded by glass-walled building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73625" y="0"/>
            <a:ext cx="73152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608013" y="685801"/>
            <a:ext cx="3962400" cy="4724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Corbel"/>
              <a:buNone/>
              <a:defRPr sz="4800" b="0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608013" y="5410200"/>
            <a:ext cx="3962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09090"/>
              </a:buClr>
              <a:buSzPts val="1920"/>
              <a:buFont typeface="Corbel"/>
              <a:buNone/>
              <a:defRPr sz="2400" b="0" i="0" u="none" strike="noStrike" cap="none">
                <a:solidFill>
                  <a:srgbClr val="909090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000" b="0" i="0" u="none" strike="noStrike" cap="none">
                <a:solidFill>
                  <a:srgbClr val="909090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09090"/>
              </a:buClr>
              <a:buSzPts val="1800"/>
              <a:buFont typeface="Corbel"/>
              <a:buNone/>
              <a:defRPr sz="1800" b="0" i="0" u="none" strike="noStrike" cap="none">
                <a:solidFill>
                  <a:srgbClr val="909090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None/>
              <a:defRPr sz="1800" b="0" i="0" u="none" strike="noStrike" cap="none">
                <a:solidFill>
                  <a:srgbClr val="909090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09090"/>
              </a:buClr>
              <a:buSzPts val="1800"/>
              <a:buFont typeface="Corbel"/>
              <a:buNone/>
              <a:defRPr sz="1800" b="0" i="0" u="none" strike="noStrike" cap="none">
                <a:solidFill>
                  <a:srgbClr val="909090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09090"/>
              </a:buClr>
              <a:buSzPts val="1440"/>
              <a:buFont typeface="Arial"/>
              <a:buNone/>
              <a:defRPr sz="1800" b="0" i="0" u="none" strike="noStrike" cap="none">
                <a:solidFill>
                  <a:srgbClr val="909090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09090"/>
              </a:buClr>
              <a:buSzPts val="1800"/>
              <a:buFont typeface="Corbel"/>
              <a:buNone/>
              <a:defRPr sz="1800" b="0" i="0" u="none" strike="noStrike" cap="none">
                <a:solidFill>
                  <a:srgbClr val="909090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09090"/>
              </a:buClr>
              <a:buSzPts val="1440"/>
              <a:buFont typeface="Arial"/>
              <a:buNone/>
              <a:defRPr sz="1800" b="0" i="0" u="none" strike="noStrike" cap="none">
                <a:solidFill>
                  <a:srgbClr val="909090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 txBox="1">
            <a:spLocks noGrp="1"/>
          </p:cNvSpPr>
          <p:nvPr>
            <p:ph type="title"/>
          </p:nvPr>
        </p:nvSpPr>
        <p:spPr>
          <a:xfrm>
            <a:off x="609441" y="5105400"/>
            <a:ext cx="10971372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orbel"/>
              <a:buNone/>
              <a:defRPr sz="3600" b="0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 rot="5400000">
            <a:off x="4341814" y="-2362200"/>
            <a:ext cx="4190999" cy="102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7084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051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Corbel"/>
              <a:buChar char="–"/>
              <a:defRPr sz="2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2003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2003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2004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title"/>
          </p:nvPr>
        </p:nvSpPr>
        <p:spPr>
          <a:xfrm rot="5400000">
            <a:off x="8189913" y="2781299"/>
            <a:ext cx="5486400" cy="1295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orbel"/>
              <a:buNone/>
              <a:defRPr sz="3600" b="0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body" idx="1"/>
          </p:nvPr>
        </p:nvSpPr>
        <p:spPr>
          <a:xfrm rot="5400000">
            <a:off x="2601938" y="-1308127"/>
            <a:ext cx="5486400" cy="9474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7084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051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Corbel"/>
              <a:buChar char="–"/>
              <a:defRPr sz="2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2003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2003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2004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609441" y="5105400"/>
            <a:ext cx="10971372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orbel"/>
              <a:buNone/>
              <a:defRPr sz="3600" b="0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1293813" y="685800"/>
            <a:ext cx="10287000" cy="4190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7084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051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Corbel"/>
              <a:buChar char="–"/>
              <a:defRPr sz="2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2003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2003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2004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609441" y="5105400"/>
            <a:ext cx="10971372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orbel"/>
              <a:buNone/>
              <a:defRPr sz="3600" b="0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1293813" y="685800"/>
            <a:ext cx="5029200" cy="41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7084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051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Corbel"/>
              <a:buChar char="–"/>
              <a:defRPr sz="2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2003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2003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2004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2"/>
          </p:nvPr>
        </p:nvSpPr>
        <p:spPr>
          <a:xfrm>
            <a:off x="6551614" y="685800"/>
            <a:ext cx="5029199" cy="41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7084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051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Corbel"/>
              <a:buChar char="–"/>
              <a:defRPr sz="2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2003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2003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2004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608013" y="2590800"/>
            <a:ext cx="8229599" cy="28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Corbel"/>
              <a:buNone/>
              <a:defRPr sz="4800" b="0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606425" y="5410200"/>
            <a:ext cx="8231187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09090"/>
              </a:buClr>
              <a:buSzPts val="1440"/>
              <a:buFont typeface="Corbel"/>
              <a:buNone/>
              <a:defRPr sz="1800" b="0" i="0" u="none" strike="noStrike" cap="none">
                <a:solidFill>
                  <a:srgbClr val="909090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80"/>
              <a:buFont typeface="Arial"/>
              <a:buNone/>
              <a:defRPr sz="1600" b="0" i="0" u="none" strike="noStrike" cap="none">
                <a:solidFill>
                  <a:srgbClr val="909090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09090"/>
              </a:buClr>
              <a:buSzPts val="1400"/>
              <a:buFont typeface="Corbel"/>
              <a:buNone/>
              <a:defRPr sz="1400" b="0" i="0" u="none" strike="noStrike" cap="none">
                <a:solidFill>
                  <a:srgbClr val="909090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20"/>
              <a:buFont typeface="Arial"/>
              <a:buNone/>
              <a:defRPr sz="1400" b="0" i="0" u="none" strike="noStrike" cap="none">
                <a:solidFill>
                  <a:srgbClr val="909090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09090"/>
              </a:buClr>
              <a:buSzPts val="1400"/>
              <a:buFont typeface="Corbel"/>
              <a:buNone/>
              <a:defRPr sz="1400" b="0" i="0" u="none" strike="noStrike" cap="none">
                <a:solidFill>
                  <a:srgbClr val="909090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09090"/>
              </a:buClr>
              <a:buSzPts val="1120"/>
              <a:buFont typeface="Arial"/>
              <a:buNone/>
              <a:defRPr sz="1400" b="0" i="0" u="none" strike="noStrike" cap="none">
                <a:solidFill>
                  <a:srgbClr val="909090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09090"/>
              </a:buClr>
              <a:buSzPts val="1400"/>
              <a:buFont typeface="Corbel"/>
              <a:buNone/>
              <a:defRPr sz="1400" b="0" i="0" u="none" strike="noStrike" cap="none">
                <a:solidFill>
                  <a:srgbClr val="909090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09090"/>
              </a:buClr>
              <a:buSzPts val="1120"/>
              <a:buFont typeface="Arial"/>
              <a:buNone/>
              <a:defRPr sz="1400" b="0" i="0" u="none" strike="noStrike" cap="none">
                <a:solidFill>
                  <a:srgbClr val="909090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609441" y="5105400"/>
            <a:ext cx="10971372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orbel"/>
              <a:buNone/>
              <a:defRPr sz="3600" b="0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1293664" y="685800"/>
            <a:ext cx="50292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6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rbel"/>
              <a:buNone/>
              <a:defRPr sz="20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rbel"/>
              <a:buNone/>
              <a:defRPr sz="16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8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rbel"/>
              <a:buNone/>
              <a:defRPr sz="16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8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rbel"/>
              <a:buNone/>
              <a:defRPr sz="16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8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2"/>
          </p:nvPr>
        </p:nvSpPr>
        <p:spPr>
          <a:xfrm>
            <a:off x="1293664" y="1676400"/>
            <a:ext cx="50292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052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rbel"/>
              <a:buChar char="–"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2003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rbel"/>
              <a:buChar char="–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0987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8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rbel"/>
              <a:buChar char="–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0987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8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rbel"/>
              <a:buChar char="–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0987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8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3"/>
          </p:nvPr>
        </p:nvSpPr>
        <p:spPr>
          <a:xfrm>
            <a:off x="6551613" y="685800"/>
            <a:ext cx="50292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6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rbel"/>
              <a:buNone/>
              <a:defRPr sz="20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rbel"/>
              <a:buNone/>
              <a:defRPr sz="16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8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rbel"/>
              <a:buNone/>
              <a:defRPr sz="16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8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rbel"/>
              <a:buNone/>
              <a:defRPr sz="16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8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4"/>
          </p:nvPr>
        </p:nvSpPr>
        <p:spPr>
          <a:xfrm>
            <a:off x="6550025" y="1676400"/>
            <a:ext cx="50292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052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rbel"/>
              <a:buChar char="–"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2003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rbel"/>
              <a:buChar char="–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0987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8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rbel"/>
              <a:buChar char="–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0987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8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rbel"/>
              <a:buChar char="–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0987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8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>
            <a:spLocks noGrp="1"/>
          </p:cNvSpPr>
          <p:nvPr>
            <p:ph type="title"/>
          </p:nvPr>
        </p:nvSpPr>
        <p:spPr>
          <a:xfrm>
            <a:off x="609441" y="5105400"/>
            <a:ext cx="10971372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orbel"/>
              <a:buNone/>
              <a:defRPr sz="3600" b="0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>
            <a:spLocks noGrp="1"/>
          </p:cNvSpPr>
          <p:nvPr>
            <p:ph type="title"/>
          </p:nvPr>
        </p:nvSpPr>
        <p:spPr>
          <a:xfrm>
            <a:off x="608014" y="685800"/>
            <a:ext cx="3962400" cy="47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orbel"/>
              <a:buNone/>
              <a:defRPr sz="3600" b="0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>
            <a:off x="4875212" y="685800"/>
            <a:ext cx="6704171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7084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051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Corbel"/>
              <a:buChar char="–"/>
              <a:defRPr sz="2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2003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2003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2004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2"/>
          </p:nvPr>
        </p:nvSpPr>
        <p:spPr>
          <a:xfrm>
            <a:off x="608013" y="5410200"/>
            <a:ext cx="3962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60"/>
              <a:buFont typeface="Corbel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rbel"/>
              <a:buNone/>
              <a:defRPr sz="9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72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rbel"/>
              <a:buNone/>
              <a:defRPr sz="9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72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rbel"/>
              <a:buNone/>
              <a:defRPr sz="9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72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title"/>
          </p:nvPr>
        </p:nvSpPr>
        <p:spPr>
          <a:xfrm>
            <a:off x="608014" y="685800"/>
            <a:ext cx="3962400" cy="47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orbel"/>
              <a:buNone/>
              <a:defRPr sz="3600" b="0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8" name="Google Shape;68;p10" descr="An empty placeholder to add an image. Click on the placeholder and select the image that you wish to add"/>
          <p:cNvSpPr>
            <a:spLocks noGrp="1"/>
          </p:cNvSpPr>
          <p:nvPr>
            <p:ph type="pic" idx="2"/>
          </p:nvPr>
        </p:nvSpPr>
        <p:spPr>
          <a:xfrm>
            <a:off x="4875213" y="685800"/>
            <a:ext cx="6705600" cy="5486400"/>
          </a:xfrm>
          <a:prstGeom prst="rect">
            <a:avLst/>
          </a:prstGeom>
          <a:noFill/>
          <a:ln w="635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56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Corbel"/>
              <a:buNone/>
              <a:defRPr sz="2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rbel"/>
              <a:buNone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rbel"/>
              <a:buNone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rbel"/>
              <a:buNone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1"/>
          </p:nvPr>
        </p:nvSpPr>
        <p:spPr>
          <a:xfrm>
            <a:off x="608013" y="5410200"/>
            <a:ext cx="3962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60"/>
              <a:buFont typeface="Corbel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rbel"/>
              <a:buNone/>
              <a:defRPr sz="9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72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rbel"/>
              <a:buNone/>
              <a:defRPr sz="9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72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rbel"/>
              <a:buNone/>
              <a:defRPr sz="9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72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AF2F8"/>
            </a:gs>
            <a:gs pos="58000">
              <a:srgbClr val="D8E5F1"/>
            </a:gs>
            <a:gs pos="100000">
              <a:schemeClr val="lt2"/>
            </a:gs>
          </a:gsLst>
          <a:lin ang="1740000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09441" y="5105400"/>
            <a:ext cx="10971372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orbel"/>
              <a:buNone/>
              <a:defRPr sz="3600" b="0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1293813" y="685800"/>
            <a:ext cx="10287000" cy="4190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7084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24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051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Corbel"/>
              <a:buChar char="–"/>
              <a:defRPr sz="2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2003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2003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rbel"/>
              <a:buChar char="–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2004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atch.com/nj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ctrTitle"/>
          </p:nvPr>
        </p:nvSpPr>
        <p:spPr>
          <a:xfrm>
            <a:off x="608013" y="685801"/>
            <a:ext cx="3962400" cy="2438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20"/>
              <a:buFont typeface="Corbel"/>
              <a:buNone/>
            </a:pPr>
            <a:r>
              <a:rPr lang="en-US" sz="4320"/>
              <a:t>New Jersey</a:t>
            </a:r>
            <a:endParaRPr sz="4320"/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320"/>
              <a:buFont typeface="Corbel"/>
              <a:buNone/>
            </a:pPr>
            <a:r>
              <a:rPr lang="en-US" sz="4320"/>
              <a:t>Real Estate Trends</a:t>
            </a:r>
            <a:endParaRPr sz="4320"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608013" y="3124201"/>
            <a:ext cx="3962400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76"/>
              <a:buFont typeface="Arial"/>
              <a:buNone/>
            </a:pPr>
            <a:endParaRPr sz="2220" b="0" i="0" u="none" strike="noStrike" cap="non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76"/>
              <a:buFont typeface="Arial"/>
              <a:buNone/>
            </a:pPr>
            <a:r>
              <a:rPr lang="en-US" sz="222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Jonathan Groth</a:t>
            </a:r>
            <a:endParaRPr sz="2220" b="1" i="0" u="none" strike="noStrike" cap="non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76"/>
              <a:buFont typeface="Arial"/>
              <a:buNone/>
            </a:pPr>
            <a:r>
              <a:rPr lang="en-US" sz="222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Inna Baloyan </a:t>
            </a:r>
            <a:endParaRPr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76"/>
              <a:buFont typeface="Arial"/>
              <a:buNone/>
            </a:pPr>
            <a:r>
              <a:rPr lang="en-US" sz="222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Michael Rutkowski</a:t>
            </a:r>
            <a:endParaRPr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76"/>
              <a:buFont typeface="Arial"/>
              <a:buNone/>
            </a:pPr>
            <a:r>
              <a:rPr lang="en-US" sz="222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Ketal Vyas</a:t>
            </a:r>
            <a:endParaRPr/>
          </a:p>
        </p:txBody>
      </p:sp>
      <p:sp>
        <p:nvSpPr>
          <p:cNvPr id="91" name="Google Shape;91;p13"/>
          <p:cNvSpPr txBox="1"/>
          <p:nvPr/>
        </p:nvSpPr>
        <p:spPr>
          <a:xfrm>
            <a:off x="608013" y="5562599"/>
            <a:ext cx="3962400" cy="914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Rutgers Data Science Coding Bootcamp-October 2018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xfrm>
            <a:off x="244316" y="206087"/>
            <a:ext cx="10971300" cy="1066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u="sng"/>
              <a:t>Objective</a:t>
            </a:r>
            <a:endParaRPr sz="6000" b="1" u="sng"/>
          </a:p>
        </p:txBody>
      </p:sp>
      <p:sp>
        <p:nvSpPr>
          <p:cNvPr id="98" name="Google Shape;98;p14"/>
          <p:cNvSpPr txBox="1">
            <a:spLocks noGrp="1"/>
          </p:cNvSpPr>
          <p:nvPr>
            <p:ph type="body" idx="1"/>
          </p:nvPr>
        </p:nvSpPr>
        <p:spPr>
          <a:xfrm>
            <a:off x="1023950" y="1314450"/>
            <a:ext cx="10287000" cy="3698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400" b="1" dirty="0">
                <a:latin typeface="Arial"/>
                <a:ea typeface="Arial"/>
                <a:cs typeface="Arial"/>
                <a:sym typeface="Arial"/>
              </a:rPr>
              <a:t>To locate the right town for those who wish to live in NJ.</a:t>
            </a:r>
            <a:endParaRPr sz="24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400" b="1" dirty="0">
                <a:latin typeface="Arial"/>
                <a:ea typeface="Arial"/>
                <a:cs typeface="Arial"/>
                <a:sym typeface="Arial"/>
              </a:rPr>
              <a:t>People will have a chance to weigh the factors that are important to them.</a:t>
            </a:r>
            <a:endParaRPr sz="24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400" b="1" dirty="0">
                <a:latin typeface="Arial"/>
                <a:ea typeface="Arial"/>
                <a:cs typeface="Arial"/>
                <a:sym typeface="Arial"/>
              </a:rPr>
              <a:t>These are based on the following:</a:t>
            </a:r>
            <a:endParaRPr sz="24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400" b="1" dirty="0">
                <a:latin typeface="Arial"/>
                <a:ea typeface="Arial"/>
                <a:cs typeface="Arial"/>
                <a:sym typeface="Arial"/>
              </a:rPr>
              <a:t>-Property Taxes					</a:t>
            </a:r>
            <a:r>
              <a:rPr lang="en-US" sz="2400" b="1" dirty="0" smtClean="0">
                <a:latin typeface="Arial"/>
                <a:ea typeface="Arial"/>
                <a:cs typeface="Arial"/>
                <a:sym typeface="Arial"/>
              </a:rPr>
              <a:t>-School </a:t>
            </a:r>
            <a:r>
              <a:rPr lang="en-US" sz="2400" b="1" dirty="0">
                <a:latin typeface="Arial"/>
                <a:ea typeface="Arial"/>
                <a:cs typeface="Arial"/>
                <a:sym typeface="Arial"/>
              </a:rPr>
              <a:t>Ratings </a:t>
            </a:r>
            <a:endParaRPr lang="en-US" sz="24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400" b="1" dirty="0" smtClean="0"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-US" sz="2400" b="1" dirty="0">
                <a:latin typeface="Arial"/>
                <a:ea typeface="Arial"/>
                <a:cs typeface="Arial"/>
                <a:sym typeface="Arial"/>
              </a:rPr>
              <a:t>Proximity to NJ Transit				</a:t>
            </a:r>
            <a:r>
              <a:rPr lang="en-US" sz="2400" b="1" dirty="0" smtClean="0"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-US" sz="2400" b="1" dirty="0">
                <a:latin typeface="Arial"/>
                <a:ea typeface="Arial"/>
                <a:cs typeface="Arial"/>
                <a:sym typeface="Arial"/>
              </a:rPr>
              <a:t>Crime Rate </a:t>
            </a:r>
            <a:endParaRPr lang="en-US" sz="2400" b="1" dirty="0" smtClean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400" b="1" dirty="0" smtClean="0"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-US" sz="2400" b="1" dirty="0">
                <a:latin typeface="Arial"/>
                <a:ea typeface="Arial"/>
                <a:cs typeface="Arial"/>
                <a:sym typeface="Arial"/>
              </a:rPr>
              <a:t>Restaurants					</a:t>
            </a:r>
            <a:r>
              <a:rPr lang="en-US" sz="2400" b="1" dirty="0" smtClean="0"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en-US" sz="2400" b="1" dirty="0">
                <a:latin typeface="Arial"/>
                <a:ea typeface="Arial"/>
                <a:cs typeface="Arial"/>
                <a:sym typeface="Arial"/>
              </a:rPr>
              <a:t>Shopping</a:t>
            </a:r>
            <a:endParaRPr sz="24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 txBox="1">
            <a:spLocks noGrp="1"/>
          </p:cNvSpPr>
          <p:nvPr>
            <p:ph type="body" idx="1"/>
          </p:nvPr>
        </p:nvSpPr>
        <p:spPr>
          <a:xfrm>
            <a:off x="950925" y="4778250"/>
            <a:ext cx="10572000" cy="201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400" b="1" dirty="0">
                <a:latin typeface="Arial"/>
                <a:ea typeface="Arial"/>
                <a:cs typeface="Arial"/>
                <a:sym typeface="Arial"/>
              </a:rPr>
              <a:t>When users rank the factors that are important to them from 1 ( not important at all ) to 10 ( the most important ) for above listed fields, they get the optimal zip code for the specific town they will choose to live in.</a:t>
            </a:r>
            <a:endParaRPr sz="2400" b="1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title"/>
          </p:nvPr>
        </p:nvSpPr>
        <p:spPr>
          <a:xfrm>
            <a:off x="282916" y="106100"/>
            <a:ext cx="10971300" cy="1066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u="sng"/>
              <a:t>Data Resources</a:t>
            </a:r>
            <a:endParaRPr sz="6000" b="1" u="sng"/>
          </a:p>
        </p:txBody>
      </p:sp>
      <p:sp>
        <p:nvSpPr>
          <p:cNvPr id="106" name="Google Shape;106;p15"/>
          <p:cNvSpPr txBox="1"/>
          <p:nvPr/>
        </p:nvSpPr>
        <p:spPr>
          <a:xfrm>
            <a:off x="2081000" y="1505425"/>
            <a:ext cx="7745700" cy="45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/>
              <a:t>We used Property, Point of Service, and Community APIs of DataATTOM.com, the leading real estate database. Kaggle NJ income dataset and criminal raings from </a:t>
            </a:r>
            <a:r>
              <a:rPr lang="en-US" sz="2400" b="1" u="sng">
                <a:solidFill>
                  <a:schemeClr val="hlink"/>
                </a:solidFill>
                <a:hlinkClick r:id="rId3"/>
              </a:rPr>
              <a:t>www.patch.com/nj</a:t>
            </a:r>
            <a:r>
              <a:rPr lang="en-US" sz="2400" b="1"/>
              <a:t> were also used.</a:t>
            </a:r>
            <a:endParaRPr sz="24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/>
              <a:t> </a:t>
            </a:r>
            <a:endParaRPr sz="24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/>
              <a:t>Python/Jupyter Notebook was useful to load .json and .csv data into MLab ( MongoDB ) hosted by Amazon Web Services; python Flask and Pymongo to pull data for our Machine Learning models.</a:t>
            </a:r>
            <a:endParaRPr sz="24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/>
              <a:t>Finally, we used Decision Tree Regression and Random Forest algorithms to predict house prices and identify the important features.</a:t>
            </a:r>
            <a:endParaRPr sz="2400"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5425" y="746125"/>
            <a:ext cx="10098002" cy="558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6"/>
          <p:cNvSpPr txBox="1"/>
          <p:nvPr/>
        </p:nvSpPr>
        <p:spPr>
          <a:xfrm>
            <a:off x="1238250" y="174625"/>
            <a:ext cx="9747300" cy="4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/>
              <a:t>Workflow Stack</a:t>
            </a:r>
            <a:endParaRPr sz="2400" b="1" u="sng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>
            <a:spLocks noGrp="1"/>
          </p:cNvSpPr>
          <p:nvPr>
            <p:ph type="body" idx="1"/>
          </p:nvPr>
        </p:nvSpPr>
        <p:spPr>
          <a:xfrm>
            <a:off x="1065225" y="701675"/>
            <a:ext cx="10190100" cy="56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7084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40"/>
              <a:buAutoNum type="arabicPeriod"/>
            </a:pPr>
            <a:r>
              <a:rPr lang="en-US" i="1"/>
              <a:t>k</a:t>
            </a:r>
            <a:r>
              <a:rPr lang="en-US"/>
              <a:t> cluster “center” points are created at various random locations.</a:t>
            </a:r>
            <a:endParaRPr/>
          </a:p>
          <a:p>
            <a:pPr marL="457200" marR="0" lvl="0" indent="-37084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40"/>
              <a:buAutoNum type="arabicPeriod"/>
            </a:pPr>
            <a:r>
              <a:rPr lang="en-US"/>
              <a:t> or each observation:</a:t>
            </a:r>
            <a:endParaRPr/>
          </a:p>
          <a:p>
            <a:pPr marL="914400" marR="0" lvl="0" indent="-37084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40"/>
              <a:buChar char="•"/>
            </a:pPr>
            <a:r>
              <a:rPr lang="en-US"/>
              <a:t>the observation is assigned to cluster of nearest center point.</a:t>
            </a:r>
            <a:endParaRPr/>
          </a:p>
          <a:p>
            <a:pPr marL="914400" marR="0" lvl="0" indent="-37084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40"/>
              <a:buChar char="•"/>
            </a:pPr>
            <a:r>
              <a:rPr lang="en-US"/>
              <a:t>distance between each observation and </a:t>
            </a:r>
            <a:r>
              <a:rPr lang="en-US" i="1"/>
              <a:t>k</a:t>
            </a:r>
            <a:r>
              <a:rPr lang="en-US"/>
              <a:t> centered points is computed.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/>
              <a:t>3. Center points are moved to means (viz. centers) of their own respective clusters.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/>
              <a:t>4.The last two steps are repeated until no more observation changes in cluster membership.</a:t>
            </a:r>
            <a:endParaRPr/>
          </a:p>
        </p:txBody>
      </p:sp>
      <p:sp>
        <p:nvSpPr>
          <p:cNvPr id="118" name="Google Shape;118;p17"/>
          <p:cNvSpPr txBox="1"/>
          <p:nvPr/>
        </p:nvSpPr>
        <p:spPr>
          <a:xfrm>
            <a:off x="1466913" y="158750"/>
            <a:ext cx="92550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6576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/>
              <a:t>Points to Consider</a:t>
            </a:r>
            <a:endParaRPr sz="2400" b="1" u="sng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0" y="809625"/>
            <a:ext cx="9792153" cy="5895977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 txBox="1"/>
          <p:nvPr/>
        </p:nvSpPr>
        <p:spPr>
          <a:xfrm>
            <a:off x="1571625" y="47625"/>
            <a:ext cx="9604500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u="sng"/>
              <a:t>Elbow Plot</a:t>
            </a:r>
            <a:endParaRPr sz="2500" b="1" u="sng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/>
        </p:nvSpPr>
        <p:spPr>
          <a:xfrm>
            <a:off x="952500" y="793750"/>
            <a:ext cx="10747500" cy="54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/>
              <a:t>Demonstration</a:t>
            </a:r>
            <a:endParaRPr sz="6000" b="1"/>
          </a:p>
        </p:txBody>
      </p:sp>
      <p:pic>
        <p:nvPicPr>
          <p:cNvPr id="131" name="Google Shape;13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57008"/>
            <a:ext cx="12188824" cy="5743983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9"/>
          <p:cNvSpPr txBox="1"/>
          <p:nvPr/>
        </p:nvSpPr>
        <p:spPr>
          <a:xfrm>
            <a:off x="0" y="0"/>
            <a:ext cx="100260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1148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u="sng">
                <a:latin typeface="Corbel"/>
                <a:ea typeface="Corbel"/>
                <a:cs typeface="Corbel"/>
                <a:sym typeface="Corbel"/>
              </a:rPr>
              <a:t>Demonstration</a:t>
            </a:r>
            <a:endParaRPr sz="3600" b="1" u="sng"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32508"/>
            <a:ext cx="12188825" cy="605133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38;p20"/>
          <p:cNvSpPr txBox="1"/>
          <p:nvPr/>
        </p:nvSpPr>
        <p:spPr>
          <a:xfrm>
            <a:off x="398318" y="890732"/>
            <a:ext cx="10747500" cy="54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/>
              <a:t>Questions?</a:t>
            </a:r>
            <a:endParaRPr sz="6000" b="1" dirty="0"/>
          </a:p>
        </p:txBody>
      </p:sp>
    </p:spTree>
    <p:extLst>
      <p:ext uri="{BB962C8B-B14F-4D97-AF65-F5344CB8AC3E}">
        <p14:creationId xmlns:p14="http://schemas.microsoft.com/office/powerpoint/2010/main" val="2175723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arketing 16x9">
  <a:themeElements>
    <a:clrScheme name="Marketing_16x9">
      <a:dk1>
        <a:srgbClr val="404040"/>
      </a:dk1>
      <a:lt1>
        <a:srgbClr val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Marketing_16x9">
      <a:dk1>
        <a:srgbClr val="404040"/>
      </a:dk1>
      <a:lt1>
        <a:srgbClr val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288</Words>
  <Application>Microsoft Office PowerPoint</Application>
  <PresentationFormat>Custom</PresentationFormat>
  <Paragraphs>60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Corbel</vt:lpstr>
      <vt:lpstr>Marketing 16x9</vt:lpstr>
      <vt:lpstr>New Jersey Real Estate Trends</vt:lpstr>
      <vt:lpstr>Objective</vt:lpstr>
      <vt:lpstr>Data Resources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Jersey Real Estate Trends</dc:title>
  <cp:lastModifiedBy>Inna Baloyan</cp:lastModifiedBy>
  <cp:revision>4</cp:revision>
  <dcterms:modified xsi:type="dcterms:W3CDTF">2018-11-01T22:26:22Z</dcterms:modified>
</cp:coreProperties>
</file>